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Gothic A1 Black" panose="020B0600000101010101" charset="-127"/>
      <p:regular r:id="rId12"/>
    </p:embeddedFont>
    <p:embeddedFont>
      <p:font typeface="Nanum Gothic ExtraBold" panose="020B0600000101010101" charset="-127"/>
      <p:regular r:id="rId13"/>
    </p:embeddedFont>
    <p:embeddedFont>
      <p:font typeface="윤고딕 B" panose="020B0600000101010101" charset="-127"/>
      <p:regular r:id="rId14"/>
    </p:embeddedFont>
    <p:embeddedFont>
      <p:font typeface="윤고딕 B Bold" panose="020B0600000101010101" charset="-127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Montserrat Extra-Bold" panose="020B0600000101010101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2" d="100"/>
          <a:sy n="62" d="100"/>
        </p:scale>
        <p:origin x="27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04.05.2023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A0 조도센서 출력</a:t>
            </a:r>
          </a:p>
          <a:p>
            <a:endParaRPr lang="en-US"/>
          </a:p>
          <a:p>
            <a:r>
              <a:rPr lang="en-US"/>
              <a:t>led 12번</a:t>
            </a:r>
          </a:p>
          <a:p>
            <a:r>
              <a:rPr lang="en-US"/>
              <a:t>수동부저 3번 설정</a:t>
            </a:r>
          </a:p>
          <a:p>
            <a:endParaRPr lang="en-US"/>
          </a:p>
          <a:p>
            <a:r>
              <a:rPr lang="en-US"/>
              <a:t>조도센서에서 받는 값이 450보다 크면 </a:t>
            </a:r>
          </a:p>
          <a:p>
            <a:r>
              <a:rPr lang="en-US"/>
              <a:t>led핀이 켜짐</a:t>
            </a:r>
          </a:p>
          <a:p>
            <a:endParaRPr lang="en-US"/>
          </a:p>
          <a:p>
            <a:r>
              <a:rPr lang="en-US"/>
              <a:t>조도센서에서 받는</a:t>
            </a:r>
          </a:p>
          <a:p>
            <a:r>
              <a:rPr lang="en-US"/>
              <a:t>값이 100이상이고 450이하이면 꺼짐</a:t>
            </a:r>
          </a:p>
          <a:p>
            <a:endParaRPr lang="en-US"/>
          </a:p>
          <a:p>
            <a:r>
              <a:rPr lang="en-US"/>
              <a:t>조도센서에서 100보다 크면 소리 출력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9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7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5143500"/>
            <a:chOff x="0" y="0"/>
            <a:chExt cx="4816593" cy="135466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354667"/>
            </a:xfrm>
            <a:custGeom>
              <a:avLst/>
              <a:gdLst/>
              <a:ahLst/>
              <a:cxnLst/>
              <a:rect l="l" t="t" r="r" b="b"/>
              <a:pathLst>
                <a:path w="4816592" h="1354667">
                  <a:moveTo>
                    <a:pt x="0" y="0"/>
                  </a:moveTo>
                  <a:lnTo>
                    <a:pt x="4816592" y="0"/>
                  </a:lnTo>
                  <a:lnTo>
                    <a:pt x="4816592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416617" y="1154275"/>
            <a:ext cx="7454766" cy="6072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454"/>
              </a:lnSpc>
            </a:pPr>
            <a:r>
              <a:rPr lang="en-US" sz="11038" spc="-342">
                <a:solidFill>
                  <a:srgbClr val="0097B2"/>
                </a:solidFill>
                <a:ea typeface="Gothic A1 Black"/>
              </a:rPr>
              <a:t>빛의 밝기에 반응하는</a:t>
            </a:r>
          </a:p>
          <a:p>
            <a:pPr algn="ctr">
              <a:lnSpc>
                <a:spcPts val="15454"/>
              </a:lnSpc>
            </a:pPr>
            <a:r>
              <a:rPr lang="en-US" sz="11038" spc="-342">
                <a:solidFill>
                  <a:srgbClr val="000000"/>
                </a:solidFill>
                <a:latin typeface="Gothic A1 Black"/>
              </a:rPr>
              <a:t> </a:t>
            </a:r>
            <a:r>
              <a:rPr lang="en-US" sz="11038" spc="-342">
                <a:solidFill>
                  <a:srgbClr val="FFFFFF"/>
                </a:solidFill>
                <a:ea typeface="Gothic A1 Black"/>
              </a:rPr>
              <a:t>알람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595996" y="8005325"/>
            <a:ext cx="7483740" cy="3905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50"/>
              </a:lnSpc>
            </a:pPr>
            <a:r>
              <a:rPr lang="en-US" sz="4500" spc="180">
                <a:solidFill>
                  <a:srgbClr val="F1EEEB"/>
                </a:solidFill>
                <a:latin typeface="윤고딕 B"/>
              </a:rPr>
              <a:t>202330288 김동우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134354" y="895350"/>
            <a:ext cx="2407024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545454"/>
                </a:solidFill>
                <a:latin typeface="Montserrat Extra-Bold"/>
              </a:rPr>
              <a:t>2023-05-04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57250"/>
            <a:ext cx="5598112" cy="9270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500"/>
              </a:lnSpc>
            </a:pPr>
            <a:r>
              <a:rPr lang="en-US" sz="5000">
                <a:solidFill>
                  <a:srgbClr val="545454"/>
                </a:solidFill>
                <a:ea typeface="Gothic A1 Black"/>
              </a:rPr>
              <a:t>김동우의 프로젝트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2651590" y="1870683"/>
            <a:ext cx="3065364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3000">
                <a:solidFill>
                  <a:srgbClr val="0097B2"/>
                </a:solidFill>
                <a:latin typeface="윤고딕 B"/>
              </a:rPr>
              <a:t>01. 프로젝트 배경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651590" y="3388986"/>
            <a:ext cx="2503235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3000">
                <a:solidFill>
                  <a:srgbClr val="0097B2"/>
                </a:solidFill>
                <a:latin typeface="윤고딕 B"/>
              </a:rPr>
              <a:t>02. 기술 소개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-1573926" y="6369312"/>
            <a:ext cx="11741145" cy="41258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659"/>
              </a:lnSpc>
              <a:spcBef>
                <a:spcPct val="0"/>
              </a:spcBef>
            </a:pPr>
            <a:r>
              <a:rPr lang="en-US" sz="21185" spc="-656">
                <a:solidFill>
                  <a:srgbClr val="0097B2">
                    <a:alpha val="24706"/>
                  </a:srgbClr>
                </a:solidFill>
                <a:latin typeface="Gothic A1 Black"/>
              </a:rPr>
              <a:t>project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651590" y="4903461"/>
            <a:ext cx="4607710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3000">
                <a:solidFill>
                  <a:srgbClr val="0097B2"/>
                </a:solidFill>
                <a:latin typeface="윤고딕 B"/>
              </a:rPr>
              <a:t>03. 결과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651590" y="6421764"/>
            <a:ext cx="4607710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3000">
                <a:solidFill>
                  <a:srgbClr val="0097B2"/>
                </a:solidFill>
                <a:latin typeface="윤고딕 B"/>
              </a:rPr>
              <a:t>04. 결론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651590" y="7940067"/>
            <a:ext cx="4607710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00"/>
              </a:lnSpc>
            </a:pPr>
            <a:r>
              <a:rPr lang="en-US" sz="3000">
                <a:solidFill>
                  <a:srgbClr val="0097B2"/>
                </a:solidFill>
                <a:latin typeface="윤고딕 B"/>
              </a:rPr>
              <a:t>05. Q&amp;A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724656"/>
            <a:chOff x="0" y="0"/>
            <a:chExt cx="24384000" cy="6299542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30648" b="30648"/>
            <a:stretch>
              <a:fillRect/>
            </a:stretch>
          </p:blipFill>
          <p:spPr>
            <a:xfrm>
              <a:off x="0" y="0"/>
              <a:ext cx="24384000" cy="6299542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1028700" y="7626163"/>
            <a:ext cx="10532889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545454"/>
                </a:solidFill>
                <a:ea typeface="윤고딕 B"/>
              </a:rPr>
              <a:t>주변 환경의 밝기를 측정하고 일정 이하의 밝기에서 </a:t>
            </a:r>
          </a:p>
          <a:p>
            <a:pPr marL="0" lvl="0" indent="0" algn="l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545454"/>
                </a:solidFill>
                <a:ea typeface="윤고딕 B"/>
              </a:rPr>
              <a:t>자동으로 조명을 켜주는 시스템을 구현해보고자 프로젝트 진행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6492688"/>
            <a:ext cx="6736976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6000"/>
              </a:lnSpc>
              <a:spcBef>
                <a:spcPct val="0"/>
              </a:spcBef>
            </a:pPr>
            <a:r>
              <a:rPr lang="en-US" sz="5000">
                <a:solidFill>
                  <a:srgbClr val="0097B2"/>
                </a:solidFill>
                <a:latin typeface="Nanum Gothic ExtraBold"/>
              </a:rPr>
              <a:t>01. 프로젝트 배경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00368" y="4400473"/>
            <a:ext cx="20674853" cy="6091364"/>
            <a:chOff x="0" y="0"/>
            <a:chExt cx="5445229" cy="16043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445229" cy="1604310"/>
            </a:xfrm>
            <a:custGeom>
              <a:avLst/>
              <a:gdLst/>
              <a:ahLst/>
              <a:cxnLst/>
              <a:rect l="l" t="t" r="r" b="b"/>
              <a:pathLst>
                <a:path w="5445229" h="1604310">
                  <a:moveTo>
                    <a:pt x="0" y="0"/>
                  </a:moveTo>
                  <a:lnTo>
                    <a:pt x="5445229" y="0"/>
                  </a:lnTo>
                  <a:lnTo>
                    <a:pt x="5445229" y="1604310"/>
                  </a:lnTo>
                  <a:lnTo>
                    <a:pt x="0" y="1604310"/>
                  </a:lnTo>
                  <a:close/>
                </a:path>
              </a:pathLst>
            </a:custGeom>
            <a:solidFill>
              <a:srgbClr val="0097B2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02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354322" y="996356"/>
            <a:ext cx="3711660" cy="5761522"/>
            <a:chOff x="0" y="0"/>
            <a:chExt cx="4948880" cy="7682030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26208" t="11315" r="16645" b="12344"/>
            <a:stretch>
              <a:fillRect/>
            </a:stretch>
          </p:blipFill>
          <p:spPr>
            <a:xfrm>
              <a:off x="0" y="0"/>
              <a:ext cx="4948880" cy="7682030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9124950" y="996356"/>
            <a:ext cx="3711660" cy="5761522"/>
            <a:chOff x="0" y="0"/>
            <a:chExt cx="4948880" cy="7682030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/>
            <a:srcRect l="23576" t="19675" r="22481" b="17525"/>
            <a:stretch>
              <a:fillRect/>
            </a:stretch>
          </p:blipFill>
          <p:spPr>
            <a:xfrm>
              <a:off x="0" y="0"/>
              <a:ext cx="4948880" cy="7682030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>
            <a:off x="4861112" y="1028700"/>
            <a:ext cx="3711660" cy="5761522"/>
            <a:chOff x="0" y="0"/>
            <a:chExt cx="4948880" cy="7682030"/>
          </a:xfrm>
        </p:grpSpPr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4"/>
            <a:srcRect l="32183" t="28246" r="30109" b="27855"/>
            <a:stretch>
              <a:fillRect/>
            </a:stretch>
          </p:blipFill>
          <p:spPr>
            <a:xfrm>
              <a:off x="0" y="0"/>
              <a:ext cx="4948880" cy="7682030"/>
            </a:xfrm>
            <a:prstGeom prst="rect">
              <a:avLst/>
            </a:prstGeom>
          </p:spPr>
        </p:pic>
      </p:grpSp>
      <p:sp>
        <p:nvSpPr>
          <p:cNvPr id="11" name="TextBox 11"/>
          <p:cNvSpPr txBox="1"/>
          <p:nvPr/>
        </p:nvSpPr>
        <p:spPr>
          <a:xfrm>
            <a:off x="4861112" y="7200410"/>
            <a:ext cx="3711660" cy="481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F1EEEB"/>
                </a:solidFill>
                <a:latin typeface="윤고딕 B Bold"/>
              </a:rPr>
              <a:t>LED pin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144000" y="7191375"/>
            <a:ext cx="3711660" cy="481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F1EEEB"/>
                </a:solidFill>
                <a:ea typeface="윤고딕 B Bold"/>
              </a:rPr>
              <a:t>조도센서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427160" y="7191375"/>
            <a:ext cx="3711660" cy="481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F1EEEB"/>
                </a:solidFill>
                <a:ea typeface="윤고딕 B Bold"/>
              </a:rPr>
              <a:t>수동 부저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43459" y="857250"/>
            <a:ext cx="4667026" cy="174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500"/>
              </a:lnSpc>
            </a:pPr>
            <a:r>
              <a:rPr lang="en-US" sz="5000">
                <a:solidFill>
                  <a:srgbClr val="545454"/>
                </a:solidFill>
                <a:latin typeface="Gothic A1 Black"/>
              </a:rPr>
              <a:t>02. 프로젝트</a:t>
            </a:r>
          </a:p>
          <a:p>
            <a:pPr marL="0" lvl="0" indent="0" algn="l">
              <a:lnSpc>
                <a:spcPts val="6500"/>
              </a:lnSpc>
            </a:pPr>
            <a:r>
              <a:rPr lang="en-US" sz="5000">
                <a:solidFill>
                  <a:srgbClr val="545454"/>
                </a:solidFill>
                <a:latin typeface="Gothic A1 Black"/>
              </a:rPr>
              <a:t>       기술 소개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9637059" cy="5508880"/>
            <a:chOff x="0" y="0"/>
            <a:chExt cx="2538155" cy="14508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38155" cy="1450898"/>
            </a:xfrm>
            <a:custGeom>
              <a:avLst/>
              <a:gdLst/>
              <a:ahLst/>
              <a:cxnLst/>
              <a:rect l="l" t="t" r="r" b="b"/>
              <a:pathLst>
                <a:path w="2538155" h="1450898">
                  <a:moveTo>
                    <a:pt x="0" y="0"/>
                  </a:moveTo>
                  <a:lnTo>
                    <a:pt x="2538155" y="0"/>
                  </a:lnTo>
                  <a:lnTo>
                    <a:pt x="2538155" y="1450898"/>
                  </a:lnTo>
                  <a:lnTo>
                    <a:pt x="0" y="1450898"/>
                  </a:lnTo>
                  <a:close/>
                </a:path>
              </a:pathLst>
            </a:custGeom>
            <a:solidFill>
              <a:srgbClr val="0097B2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02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015821" y="4587606"/>
            <a:ext cx="20674853" cy="6091364"/>
            <a:chOff x="0" y="0"/>
            <a:chExt cx="5445229" cy="16043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445229" cy="1604310"/>
            </a:xfrm>
            <a:custGeom>
              <a:avLst/>
              <a:gdLst/>
              <a:ahLst/>
              <a:cxnLst/>
              <a:rect l="l" t="t" r="r" b="b"/>
              <a:pathLst>
                <a:path w="5445229" h="1604310">
                  <a:moveTo>
                    <a:pt x="0" y="0"/>
                  </a:moveTo>
                  <a:lnTo>
                    <a:pt x="5445229" y="0"/>
                  </a:lnTo>
                  <a:lnTo>
                    <a:pt x="5445229" y="1604310"/>
                  </a:lnTo>
                  <a:lnTo>
                    <a:pt x="0" y="1604310"/>
                  </a:lnTo>
                  <a:close/>
                </a:path>
              </a:pathLst>
            </a:custGeom>
            <a:solidFill>
              <a:srgbClr val="0097B2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02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001925" y="8260051"/>
            <a:ext cx="9673167" cy="3086100"/>
            <a:chOff x="0" y="0"/>
            <a:chExt cx="2547665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547665" cy="812800"/>
            </a:xfrm>
            <a:custGeom>
              <a:avLst/>
              <a:gdLst/>
              <a:ahLst/>
              <a:cxnLst/>
              <a:rect l="l" t="t" r="r" b="b"/>
              <a:pathLst>
                <a:path w="2547665" h="812800">
                  <a:moveTo>
                    <a:pt x="0" y="0"/>
                  </a:moveTo>
                  <a:lnTo>
                    <a:pt x="2547665" y="0"/>
                  </a:lnTo>
                  <a:lnTo>
                    <a:pt x="2547665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3F4F5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02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001925" y="-57150"/>
            <a:ext cx="9286075" cy="9123122"/>
            <a:chOff x="0" y="0"/>
            <a:chExt cx="12381433" cy="12164163"/>
          </a:xfrm>
        </p:grpSpPr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/>
            <a:srcRect l="24941" r="25756"/>
            <a:stretch>
              <a:fillRect/>
            </a:stretch>
          </p:blipFill>
          <p:spPr>
            <a:xfrm>
              <a:off x="0" y="0"/>
              <a:ext cx="12381433" cy="12164163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-186285" y="-331660"/>
            <a:ext cx="9673167" cy="4592372"/>
            <a:chOff x="0" y="0"/>
            <a:chExt cx="2547665" cy="120951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547665" cy="1209514"/>
            </a:xfrm>
            <a:custGeom>
              <a:avLst/>
              <a:gdLst/>
              <a:ahLst/>
              <a:cxnLst/>
              <a:rect l="l" t="t" r="r" b="b"/>
              <a:pathLst>
                <a:path w="2547665" h="1209514">
                  <a:moveTo>
                    <a:pt x="0" y="0"/>
                  </a:moveTo>
                  <a:lnTo>
                    <a:pt x="2547665" y="0"/>
                  </a:lnTo>
                  <a:lnTo>
                    <a:pt x="2547665" y="1209514"/>
                  </a:lnTo>
                  <a:lnTo>
                    <a:pt x="0" y="1209514"/>
                  </a:lnTo>
                  <a:close/>
                </a:path>
              </a:pathLst>
            </a:custGeom>
            <a:solidFill>
              <a:srgbClr val="F3F4F5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02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207310" y="1017843"/>
            <a:ext cx="7222438" cy="8982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46"/>
              </a:lnSpc>
              <a:spcBef>
                <a:spcPct val="0"/>
              </a:spcBef>
            </a:pPr>
            <a:r>
              <a:rPr lang="en-US" sz="2622">
                <a:solidFill>
                  <a:srgbClr val="545454"/>
                </a:solidFill>
                <a:latin typeface="윤고딕 B"/>
              </a:rPr>
              <a:t>void setup()</a:t>
            </a:r>
          </a:p>
          <a:p>
            <a:pPr>
              <a:lnSpc>
                <a:spcPts val="3146"/>
              </a:lnSpc>
              <a:spcBef>
                <a:spcPct val="0"/>
              </a:spcBef>
            </a:pPr>
            <a:r>
              <a:rPr lang="en-US" sz="2622">
                <a:solidFill>
                  <a:srgbClr val="545454"/>
                </a:solidFill>
                <a:latin typeface="윤고딕 B"/>
              </a:rPr>
              <a:t>{</a:t>
            </a:r>
          </a:p>
          <a:p>
            <a:pPr>
              <a:lnSpc>
                <a:spcPts val="3146"/>
              </a:lnSpc>
              <a:spcBef>
                <a:spcPct val="0"/>
              </a:spcBef>
            </a:pPr>
            <a:r>
              <a:rPr lang="en-US" sz="2622">
                <a:solidFill>
                  <a:srgbClr val="545454"/>
                </a:solidFill>
                <a:latin typeface="윤고딕 B"/>
              </a:rPr>
              <a:t> pinMode(A0, INPUT);</a:t>
            </a:r>
          </a:p>
          <a:p>
            <a:pPr>
              <a:lnSpc>
                <a:spcPts val="3146"/>
              </a:lnSpc>
              <a:spcBef>
                <a:spcPct val="0"/>
              </a:spcBef>
            </a:pPr>
            <a:r>
              <a:rPr lang="en-US" sz="2622">
                <a:solidFill>
                  <a:srgbClr val="545454"/>
                </a:solidFill>
                <a:latin typeface="윤고딕 B"/>
              </a:rPr>
              <a:t> Serial.begin(9600);</a:t>
            </a:r>
          </a:p>
          <a:p>
            <a:pPr>
              <a:lnSpc>
                <a:spcPts val="3146"/>
              </a:lnSpc>
              <a:spcBef>
                <a:spcPct val="0"/>
              </a:spcBef>
            </a:pPr>
            <a:r>
              <a:rPr lang="en-US" sz="2622">
                <a:solidFill>
                  <a:srgbClr val="545454"/>
                </a:solidFill>
                <a:latin typeface="윤고딕 B"/>
              </a:rPr>
              <a:t> pinMode(12, OUTPUT);</a:t>
            </a:r>
          </a:p>
          <a:p>
            <a:pPr>
              <a:lnSpc>
                <a:spcPts val="3146"/>
              </a:lnSpc>
              <a:spcBef>
                <a:spcPct val="0"/>
              </a:spcBef>
            </a:pPr>
            <a:r>
              <a:rPr lang="en-US" sz="2622">
                <a:solidFill>
                  <a:srgbClr val="545454"/>
                </a:solidFill>
                <a:latin typeface="윤고딕 B"/>
              </a:rPr>
              <a:t> pinMode(3, OUTPUT);</a:t>
            </a:r>
          </a:p>
          <a:p>
            <a:pPr>
              <a:lnSpc>
                <a:spcPts val="3146"/>
              </a:lnSpc>
              <a:spcBef>
                <a:spcPct val="0"/>
              </a:spcBef>
            </a:pPr>
            <a:r>
              <a:rPr lang="en-US" sz="2622">
                <a:solidFill>
                  <a:srgbClr val="545454"/>
                </a:solidFill>
                <a:latin typeface="윤고딕 B"/>
              </a:rPr>
              <a:t>}</a:t>
            </a:r>
          </a:p>
          <a:p>
            <a:pPr>
              <a:lnSpc>
                <a:spcPts val="3146"/>
              </a:lnSpc>
              <a:spcBef>
                <a:spcPct val="0"/>
              </a:spcBef>
            </a:pPr>
            <a:endParaRPr lang="en-US" sz="2622">
              <a:solidFill>
                <a:srgbClr val="545454"/>
              </a:solidFill>
              <a:latin typeface="윤고딕 B"/>
            </a:endParaRPr>
          </a:p>
          <a:p>
            <a:pPr>
              <a:lnSpc>
                <a:spcPts val="3146"/>
              </a:lnSpc>
              <a:spcBef>
                <a:spcPct val="0"/>
              </a:spcBef>
            </a:pPr>
            <a:endParaRPr lang="en-US" sz="2622">
              <a:solidFill>
                <a:srgbClr val="545454"/>
              </a:solidFill>
              <a:latin typeface="윤고딕 B"/>
            </a:endParaRPr>
          </a:p>
          <a:p>
            <a:pPr>
              <a:lnSpc>
                <a:spcPts val="3146"/>
              </a:lnSpc>
              <a:spcBef>
                <a:spcPct val="0"/>
              </a:spcBef>
            </a:pPr>
            <a:r>
              <a:rPr lang="en-US" sz="2622">
                <a:solidFill>
                  <a:srgbClr val="FFFFFF"/>
                </a:solidFill>
                <a:latin typeface="윤고딕 B"/>
              </a:rPr>
              <a:t>void loop() {</a:t>
            </a:r>
          </a:p>
          <a:p>
            <a:pPr>
              <a:lnSpc>
                <a:spcPts val="3146"/>
              </a:lnSpc>
              <a:spcBef>
                <a:spcPct val="0"/>
              </a:spcBef>
            </a:pPr>
            <a:r>
              <a:rPr lang="en-US" sz="2622">
                <a:solidFill>
                  <a:srgbClr val="FFFFFF"/>
                </a:solidFill>
                <a:latin typeface="윤고딕 B"/>
              </a:rPr>
              <a:t> Serial.println(analogRead(A0));</a:t>
            </a:r>
          </a:p>
          <a:p>
            <a:pPr>
              <a:lnSpc>
                <a:spcPts val="3146"/>
              </a:lnSpc>
              <a:spcBef>
                <a:spcPct val="0"/>
              </a:spcBef>
            </a:pPr>
            <a:r>
              <a:rPr lang="en-US" sz="2622">
                <a:solidFill>
                  <a:srgbClr val="FFFFFF"/>
                </a:solidFill>
                <a:latin typeface="윤고딕 B"/>
              </a:rPr>
              <a:t> if (450 &lt; analogRead(A0)) {</a:t>
            </a:r>
          </a:p>
          <a:p>
            <a:pPr>
              <a:lnSpc>
                <a:spcPts val="3146"/>
              </a:lnSpc>
              <a:spcBef>
                <a:spcPct val="0"/>
              </a:spcBef>
            </a:pPr>
            <a:r>
              <a:rPr lang="en-US" sz="2622">
                <a:solidFill>
                  <a:srgbClr val="FFFFFF"/>
                </a:solidFill>
                <a:latin typeface="윤고딕 B"/>
              </a:rPr>
              <a:t>  digitalWrite(12, HIGH);</a:t>
            </a:r>
          </a:p>
          <a:p>
            <a:pPr>
              <a:lnSpc>
                <a:spcPts val="3146"/>
              </a:lnSpc>
              <a:spcBef>
                <a:spcPct val="0"/>
              </a:spcBef>
            </a:pPr>
            <a:r>
              <a:rPr lang="en-US" sz="2622">
                <a:solidFill>
                  <a:srgbClr val="FFFFFF"/>
                </a:solidFill>
                <a:latin typeface="윤고딕 B"/>
              </a:rPr>
              <a:t> }</a:t>
            </a:r>
          </a:p>
          <a:p>
            <a:pPr>
              <a:lnSpc>
                <a:spcPts val="3146"/>
              </a:lnSpc>
              <a:spcBef>
                <a:spcPct val="0"/>
              </a:spcBef>
            </a:pPr>
            <a:r>
              <a:rPr lang="en-US" sz="2622">
                <a:solidFill>
                  <a:srgbClr val="FFFFFF"/>
                </a:solidFill>
                <a:latin typeface="윤고딕 B"/>
              </a:rPr>
              <a:t> if (100 &lt;= analogRead(A0) &amp;&amp; analogRead(A0) &lt;= 450) {</a:t>
            </a:r>
          </a:p>
          <a:p>
            <a:pPr>
              <a:lnSpc>
                <a:spcPts val="3146"/>
              </a:lnSpc>
              <a:spcBef>
                <a:spcPct val="0"/>
              </a:spcBef>
            </a:pPr>
            <a:r>
              <a:rPr lang="en-US" sz="2622">
                <a:solidFill>
                  <a:srgbClr val="FFFFFF"/>
                </a:solidFill>
                <a:latin typeface="윤고딕 B"/>
              </a:rPr>
              <a:t>  digitalWrite(12, LOW);</a:t>
            </a:r>
          </a:p>
          <a:p>
            <a:pPr>
              <a:lnSpc>
                <a:spcPts val="3146"/>
              </a:lnSpc>
              <a:spcBef>
                <a:spcPct val="0"/>
              </a:spcBef>
            </a:pPr>
            <a:r>
              <a:rPr lang="en-US" sz="2622">
                <a:solidFill>
                  <a:srgbClr val="FFFFFF"/>
                </a:solidFill>
                <a:latin typeface="윤고딕 B"/>
              </a:rPr>
              <a:t> }</a:t>
            </a:r>
          </a:p>
          <a:p>
            <a:pPr>
              <a:lnSpc>
                <a:spcPts val="3146"/>
              </a:lnSpc>
              <a:spcBef>
                <a:spcPct val="0"/>
              </a:spcBef>
            </a:pPr>
            <a:r>
              <a:rPr lang="en-US" sz="2622">
                <a:solidFill>
                  <a:srgbClr val="FFFFFF"/>
                </a:solidFill>
                <a:latin typeface="윤고딕 B"/>
              </a:rPr>
              <a:t> if (analogRead(A0) &lt; 100) {</a:t>
            </a:r>
          </a:p>
          <a:p>
            <a:pPr>
              <a:lnSpc>
                <a:spcPts val="3146"/>
              </a:lnSpc>
              <a:spcBef>
                <a:spcPct val="0"/>
              </a:spcBef>
            </a:pPr>
            <a:r>
              <a:rPr lang="en-US" sz="2622">
                <a:solidFill>
                  <a:srgbClr val="FFFFFF"/>
                </a:solidFill>
                <a:latin typeface="윤고딕 B"/>
              </a:rPr>
              <a:t>  tone(3, 523, 1000);</a:t>
            </a:r>
          </a:p>
          <a:p>
            <a:pPr>
              <a:lnSpc>
                <a:spcPts val="3146"/>
              </a:lnSpc>
              <a:spcBef>
                <a:spcPct val="0"/>
              </a:spcBef>
            </a:pPr>
            <a:r>
              <a:rPr lang="en-US" sz="2622">
                <a:solidFill>
                  <a:srgbClr val="FFFFFF"/>
                </a:solidFill>
                <a:latin typeface="윤고딕 B"/>
              </a:rPr>
              <a:t> }</a:t>
            </a:r>
          </a:p>
          <a:p>
            <a:pPr>
              <a:lnSpc>
                <a:spcPts val="3146"/>
              </a:lnSpc>
              <a:spcBef>
                <a:spcPct val="0"/>
              </a:spcBef>
            </a:pPr>
            <a:r>
              <a:rPr lang="en-US" sz="2622">
                <a:solidFill>
                  <a:srgbClr val="FFFFFF"/>
                </a:solidFill>
                <a:latin typeface="윤고딕 B"/>
              </a:rPr>
              <a:t> delay(10);</a:t>
            </a:r>
          </a:p>
          <a:p>
            <a:pPr>
              <a:lnSpc>
                <a:spcPts val="3146"/>
              </a:lnSpc>
              <a:spcBef>
                <a:spcPct val="0"/>
              </a:spcBef>
            </a:pPr>
            <a:r>
              <a:rPr lang="en-US" sz="2622">
                <a:solidFill>
                  <a:srgbClr val="FFFFFF"/>
                </a:solidFill>
                <a:latin typeface="윤고딕 B"/>
              </a:rPr>
              <a:t>}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7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934200" y="-952500"/>
            <a:ext cx="11521345" cy="11200736"/>
            <a:chOff x="-201517" y="-1464835"/>
            <a:chExt cx="15579383" cy="1518083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4"/>
            <a:srcRect l="31422" t="-15957" r="33322" b="-13532"/>
            <a:stretch>
              <a:fillRect/>
            </a:stretch>
          </p:blipFill>
          <p:spPr>
            <a:xfrm>
              <a:off x="828874" y="-1464835"/>
              <a:ext cx="4533720" cy="11773590"/>
            </a:xfrm>
            <a:prstGeom prst="rect">
              <a:avLst/>
            </a:prstGeom>
          </p:spPr>
        </p:pic>
        <p:pic>
          <p:nvPicPr>
            <p:cNvPr id="4" name="Picture 4">
              <a:hlinkClick r:id="" action="ppaction://media"/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5"/>
            <a:srcRect l="-4632" t="24478" r="-267" b="22027"/>
            <a:stretch>
              <a:fillRect/>
            </a:stretch>
          </p:blipFill>
          <p:spPr>
            <a:xfrm>
              <a:off x="5059958" y="0"/>
              <a:ext cx="9992916" cy="9059333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6"/>
            <a:srcRect l="-13341" t="17079" r="-7523" b="28364"/>
            <a:stretch>
              <a:fillRect/>
            </a:stretch>
          </p:blipFill>
          <p:spPr>
            <a:xfrm>
              <a:off x="-201517" y="9186332"/>
              <a:ext cx="9273518" cy="4529668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7"/>
            <a:srcRect l="-9837" t="17293" r="-5017" b="29974"/>
            <a:stretch>
              <a:fillRect/>
            </a:stretch>
          </p:blipFill>
          <p:spPr>
            <a:xfrm>
              <a:off x="7978429" y="9186333"/>
              <a:ext cx="7399437" cy="4529667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543459" y="857250"/>
            <a:ext cx="5424002" cy="927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500"/>
              </a:lnSpc>
            </a:pPr>
            <a:r>
              <a:rPr lang="en-US" sz="5000">
                <a:solidFill>
                  <a:srgbClr val="FFFFFF"/>
                </a:solidFill>
                <a:latin typeface="Gothic A1 Black"/>
              </a:rPr>
              <a:t>03. 프로젝트 결과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43459" y="2266916"/>
            <a:ext cx="5721934" cy="3705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dirty="0" err="1">
                <a:solidFill>
                  <a:srgbClr val="FFFFFF"/>
                </a:solidFill>
                <a:ea typeface="윤고딕 B"/>
              </a:rPr>
              <a:t>빛이</a:t>
            </a:r>
            <a:r>
              <a:rPr lang="en-US" sz="3000" dirty="0">
                <a:solidFill>
                  <a:srgbClr val="FFFFFF"/>
                </a:solidFill>
                <a:ea typeface="윤고딕 B"/>
              </a:rPr>
              <a:t> </a:t>
            </a:r>
            <a:r>
              <a:rPr lang="en-US" sz="3000" dirty="0" err="1">
                <a:solidFill>
                  <a:srgbClr val="FFFFFF"/>
                </a:solidFill>
                <a:ea typeface="윤고딕 B"/>
              </a:rPr>
              <a:t>감지되면</a:t>
            </a:r>
            <a:r>
              <a:rPr lang="en-US" sz="3000" dirty="0">
                <a:solidFill>
                  <a:srgbClr val="FFFFFF"/>
                </a:solidFill>
                <a:ea typeface="윤고딕 B"/>
              </a:rPr>
              <a:t>, </a:t>
            </a:r>
            <a:r>
              <a:rPr lang="en-US" sz="3000" dirty="0" err="1">
                <a:solidFill>
                  <a:srgbClr val="FFFFFF"/>
                </a:solidFill>
                <a:ea typeface="윤고딕 B"/>
              </a:rPr>
              <a:t>아두이노</a:t>
            </a:r>
            <a:r>
              <a:rPr lang="en-US" sz="3000" dirty="0">
                <a:solidFill>
                  <a:srgbClr val="FFFFFF"/>
                </a:solidFill>
                <a:ea typeface="윤고딕 B"/>
              </a:rPr>
              <a:t> </a:t>
            </a:r>
            <a:r>
              <a:rPr lang="en-US" sz="3000" dirty="0" err="1">
                <a:solidFill>
                  <a:srgbClr val="FFFFFF"/>
                </a:solidFill>
                <a:ea typeface="윤고딕 B"/>
              </a:rPr>
              <a:t>보드는</a:t>
            </a:r>
            <a:endParaRPr lang="en-US" sz="3000" dirty="0">
              <a:solidFill>
                <a:srgbClr val="FFFFFF"/>
              </a:solidFill>
              <a:ea typeface="윤고딕 B"/>
            </a:endParaRPr>
          </a:p>
          <a:p>
            <a:pPr>
              <a:lnSpc>
                <a:spcPts val="4200"/>
              </a:lnSpc>
            </a:pPr>
            <a:r>
              <a:rPr lang="en-US" sz="3000" dirty="0" err="1">
                <a:solidFill>
                  <a:srgbClr val="FFFFFF"/>
                </a:solidFill>
                <a:ea typeface="윤고딕 B"/>
              </a:rPr>
              <a:t>부저를</a:t>
            </a:r>
            <a:r>
              <a:rPr lang="en-US" sz="3000" dirty="0">
                <a:solidFill>
                  <a:srgbClr val="FFFFFF"/>
                </a:solidFill>
                <a:ea typeface="윤고딕 B"/>
              </a:rPr>
              <a:t> </a:t>
            </a:r>
            <a:r>
              <a:rPr lang="en-US" sz="3000" dirty="0" err="1">
                <a:solidFill>
                  <a:srgbClr val="FFFFFF"/>
                </a:solidFill>
                <a:ea typeface="윤고딕 B"/>
              </a:rPr>
              <a:t>통해</a:t>
            </a:r>
            <a:r>
              <a:rPr lang="en-US" sz="3000" dirty="0">
                <a:solidFill>
                  <a:srgbClr val="FFFFFF"/>
                </a:solidFill>
                <a:ea typeface="윤고딕 B"/>
              </a:rPr>
              <a:t> </a:t>
            </a:r>
            <a:r>
              <a:rPr lang="en-US" sz="3000" dirty="0" err="1">
                <a:solidFill>
                  <a:srgbClr val="FFFFFF"/>
                </a:solidFill>
                <a:ea typeface="윤고딕 B"/>
              </a:rPr>
              <a:t>알람을</a:t>
            </a:r>
            <a:r>
              <a:rPr lang="en-US" sz="3000" dirty="0">
                <a:solidFill>
                  <a:srgbClr val="FFFFFF"/>
                </a:solidFill>
                <a:ea typeface="윤고딕 B"/>
              </a:rPr>
              <a:t> </a:t>
            </a:r>
            <a:r>
              <a:rPr lang="en-US" sz="3000" dirty="0" err="1">
                <a:solidFill>
                  <a:srgbClr val="FFFFFF"/>
                </a:solidFill>
                <a:ea typeface="윤고딕 B"/>
              </a:rPr>
              <a:t>울리게</a:t>
            </a:r>
            <a:r>
              <a:rPr lang="en-US" sz="3000" dirty="0">
                <a:solidFill>
                  <a:srgbClr val="FFFFFF"/>
                </a:solidFill>
                <a:ea typeface="윤고딕 B"/>
              </a:rPr>
              <a:t> </a:t>
            </a:r>
            <a:r>
              <a:rPr lang="en-US" sz="3000" dirty="0" err="1">
                <a:solidFill>
                  <a:srgbClr val="FFFFFF"/>
                </a:solidFill>
                <a:ea typeface="윤고딕 B"/>
              </a:rPr>
              <a:t>된다</a:t>
            </a:r>
            <a:r>
              <a:rPr lang="en-US" sz="3000" dirty="0">
                <a:solidFill>
                  <a:srgbClr val="FFFFFF"/>
                </a:solidFill>
                <a:ea typeface="윤고딕 B"/>
              </a:rPr>
              <a:t>.</a:t>
            </a:r>
          </a:p>
          <a:p>
            <a:pPr>
              <a:lnSpc>
                <a:spcPts val="4200"/>
              </a:lnSpc>
            </a:pPr>
            <a:endParaRPr lang="en-US" sz="3000" dirty="0">
              <a:solidFill>
                <a:srgbClr val="FFFFFF"/>
              </a:solidFill>
              <a:ea typeface="윤고딕 B"/>
            </a:endParaRPr>
          </a:p>
          <a:p>
            <a:pPr>
              <a:lnSpc>
                <a:spcPts val="4200"/>
              </a:lnSpc>
            </a:pPr>
            <a:r>
              <a:rPr lang="en-US" sz="3000" dirty="0" err="1">
                <a:solidFill>
                  <a:srgbClr val="FFFFFF"/>
                </a:solidFill>
                <a:ea typeface="윤고딕 B"/>
              </a:rPr>
              <a:t>부저는</a:t>
            </a:r>
            <a:r>
              <a:rPr lang="en-US" sz="3000" dirty="0">
                <a:solidFill>
                  <a:srgbClr val="FFFFFF"/>
                </a:solidFill>
                <a:ea typeface="윤고딕 B"/>
              </a:rPr>
              <a:t> </a:t>
            </a:r>
            <a:r>
              <a:rPr lang="en-US" sz="3000" dirty="0" err="1">
                <a:solidFill>
                  <a:srgbClr val="FFFFFF"/>
                </a:solidFill>
                <a:ea typeface="윤고딕 B"/>
              </a:rPr>
              <a:t>진동을</a:t>
            </a:r>
            <a:r>
              <a:rPr lang="en-US" sz="3000" dirty="0">
                <a:solidFill>
                  <a:srgbClr val="FFFFFF"/>
                </a:solidFill>
                <a:ea typeface="윤고딕 B"/>
              </a:rPr>
              <a:t> </a:t>
            </a:r>
            <a:r>
              <a:rPr lang="en-US" sz="3000" dirty="0" err="1">
                <a:solidFill>
                  <a:srgbClr val="FFFFFF"/>
                </a:solidFill>
                <a:ea typeface="윤고딕 B"/>
              </a:rPr>
              <a:t>만들어</a:t>
            </a:r>
            <a:r>
              <a:rPr lang="en-US" sz="3000" dirty="0">
                <a:solidFill>
                  <a:srgbClr val="FFFFFF"/>
                </a:solidFill>
                <a:ea typeface="윤고딕 B"/>
              </a:rPr>
              <a:t> </a:t>
            </a:r>
            <a:r>
              <a:rPr lang="en-US" sz="3000" dirty="0" err="1">
                <a:solidFill>
                  <a:srgbClr val="FFFFFF"/>
                </a:solidFill>
                <a:ea typeface="윤고딕 B"/>
              </a:rPr>
              <a:t>소리를</a:t>
            </a:r>
            <a:r>
              <a:rPr lang="en-US" sz="3000" dirty="0">
                <a:solidFill>
                  <a:srgbClr val="FFFFFF"/>
                </a:solidFill>
                <a:ea typeface="윤고딕 B"/>
              </a:rPr>
              <a:t> </a:t>
            </a:r>
            <a:r>
              <a:rPr lang="en-US" sz="3000" dirty="0" err="1">
                <a:solidFill>
                  <a:srgbClr val="FFFFFF"/>
                </a:solidFill>
                <a:ea typeface="윤고딕 B"/>
              </a:rPr>
              <a:t>내기</a:t>
            </a:r>
            <a:r>
              <a:rPr lang="en-US" sz="3000" dirty="0">
                <a:solidFill>
                  <a:srgbClr val="FFFFFF"/>
                </a:solidFill>
                <a:ea typeface="윤고딕 B"/>
              </a:rPr>
              <a:t> </a:t>
            </a:r>
            <a:r>
              <a:rPr lang="en-US" sz="3000" dirty="0" err="1">
                <a:solidFill>
                  <a:srgbClr val="FFFFFF"/>
                </a:solidFill>
                <a:ea typeface="윤고딕 B"/>
              </a:rPr>
              <a:t>때문에</a:t>
            </a:r>
            <a:r>
              <a:rPr lang="en-US" sz="3000" dirty="0">
                <a:solidFill>
                  <a:srgbClr val="FFFFFF"/>
                </a:solidFill>
                <a:ea typeface="윤고딕 B"/>
              </a:rPr>
              <a:t>,</a:t>
            </a:r>
          </a:p>
          <a:p>
            <a:pPr marL="0" lvl="0" indent="0" algn="l">
              <a:lnSpc>
                <a:spcPts val="4199"/>
              </a:lnSpc>
              <a:spcBef>
                <a:spcPct val="0"/>
              </a:spcBef>
            </a:pPr>
            <a:r>
              <a:rPr lang="en-US" sz="2999" dirty="0" err="1">
                <a:solidFill>
                  <a:srgbClr val="FFFFFF"/>
                </a:solidFill>
                <a:ea typeface="윤고딕 B"/>
              </a:rPr>
              <a:t>특정</a:t>
            </a:r>
            <a:r>
              <a:rPr lang="en-US" sz="2999" dirty="0">
                <a:solidFill>
                  <a:srgbClr val="FFFFFF"/>
                </a:solidFill>
                <a:ea typeface="윤고딕 B"/>
              </a:rPr>
              <a:t> 빛 </a:t>
            </a:r>
            <a:r>
              <a:rPr lang="en-US" sz="2999" dirty="0" err="1">
                <a:solidFill>
                  <a:srgbClr val="FFFFFF"/>
                </a:solidFill>
                <a:ea typeface="윤고딕 B"/>
              </a:rPr>
              <a:t>강도가</a:t>
            </a:r>
            <a:r>
              <a:rPr lang="en-US" sz="2999" dirty="0">
                <a:solidFill>
                  <a:srgbClr val="FFFFFF"/>
                </a:solidFill>
                <a:ea typeface="윤고딕 B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윤고딕 B"/>
              </a:rPr>
              <a:t>감지되면</a:t>
            </a:r>
            <a:r>
              <a:rPr lang="en-US" sz="2999" dirty="0">
                <a:solidFill>
                  <a:srgbClr val="FFFFFF"/>
                </a:solidFill>
                <a:ea typeface="윤고딕 B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윤고딕 B"/>
              </a:rPr>
              <a:t>소리로</a:t>
            </a:r>
            <a:r>
              <a:rPr lang="en-US" sz="2999" dirty="0">
                <a:solidFill>
                  <a:srgbClr val="FFFFFF"/>
                </a:solidFill>
                <a:ea typeface="윤고딕 B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윤고딕 B"/>
              </a:rPr>
              <a:t>경고를</a:t>
            </a:r>
            <a:r>
              <a:rPr lang="en-US" sz="2999" dirty="0">
                <a:solidFill>
                  <a:srgbClr val="FFFFFF"/>
                </a:solidFill>
                <a:ea typeface="윤고딕 B"/>
              </a:rPr>
              <a:t> </a:t>
            </a:r>
            <a:r>
              <a:rPr lang="en-US" sz="2999" dirty="0" err="1">
                <a:solidFill>
                  <a:srgbClr val="FFFFFF"/>
                </a:solidFill>
                <a:ea typeface="윤고딕 B"/>
              </a:rPr>
              <a:t>준다</a:t>
            </a:r>
            <a:r>
              <a:rPr lang="en-US" sz="2999" dirty="0">
                <a:solidFill>
                  <a:srgbClr val="FFFFFF"/>
                </a:solidFill>
                <a:ea typeface="윤고딕 B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7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232677" y="0"/>
            <a:ext cx="11055323" cy="10287000"/>
            <a:chOff x="0" y="0"/>
            <a:chExt cx="1474043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21893" b="21893"/>
            <a:stretch>
              <a:fillRect/>
            </a:stretch>
          </p:blipFill>
          <p:spPr>
            <a:xfrm>
              <a:off x="0" y="0"/>
              <a:ext cx="14740430" cy="67945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 t="3505" b="3505"/>
            <a:stretch>
              <a:fillRect/>
            </a:stretch>
          </p:blipFill>
          <p:spPr>
            <a:xfrm>
              <a:off x="0" y="6921500"/>
              <a:ext cx="7306715" cy="679450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/>
            <a:srcRect r="28307"/>
            <a:stretch>
              <a:fillRect/>
            </a:stretch>
          </p:blipFill>
          <p:spPr>
            <a:xfrm>
              <a:off x="7433715" y="6921500"/>
              <a:ext cx="7306715" cy="6794500"/>
            </a:xfrm>
            <a:prstGeom prst="rect">
              <a:avLst/>
            </a:prstGeom>
          </p:spPr>
        </p:pic>
      </p:grpSp>
      <p:sp>
        <p:nvSpPr>
          <p:cNvPr id="6" name="TextBox 6"/>
          <p:cNvSpPr txBox="1"/>
          <p:nvPr/>
        </p:nvSpPr>
        <p:spPr>
          <a:xfrm>
            <a:off x="543459" y="857250"/>
            <a:ext cx="5424002" cy="927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500"/>
              </a:lnSpc>
            </a:pPr>
            <a:r>
              <a:rPr lang="en-US" sz="5000">
                <a:solidFill>
                  <a:srgbClr val="FFFFFF"/>
                </a:solidFill>
                <a:latin typeface="Gothic A1 Black"/>
              </a:rPr>
              <a:t>04. 프로젝트 결론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43459" y="2266916"/>
            <a:ext cx="5965207" cy="6381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-162">
                <a:solidFill>
                  <a:srgbClr val="FFFFFF"/>
                </a:solidFill>
                <a:ea typeface="윤고딕 B"/>
              </a:rPr>
              <a:t>기본적인 코드를 배우고 활용하여</a:t>
            </a:r>
            <a:r>
              <a:rPr lang="en-US" sz="3000" spc="-162">
                <a:solidFill>
                  <a:srgbClr val="FFFFFF"/>
                </a:solidFill>
                <a:latin typeface="윤고딕 B"/>
              </a:rPr>
              <a:t> </a:t>
            </a:r>
          </a:p>
          <a:p>
            <a:pPr>
              <a:lnSpc>
                <a:spcPts val="4200"/>
              </a:lnSpc>
            </a:pPr>
            <a:r>
              <a:rPr lang="en-US" sz="3000" spc="-162">
                <a:solidFill>
                  <a:srgbClr val="FFFFFF"/>
                </a:solidFill>
                <a:ea typeface="윤고딕 B"/>
              </a:rPr>
              <a:t>다양한 프로젝트 구현 가능하다.</a:t>
            </a:r>
          </a:p>
          <a:p>
            <a:pPr>
              <a:lnSpc>
                <a:spcPts val="4200"/>
              </a:lnSpc>
            </a:pPr>
            <a:endParaRPr lang="en-US" sz="3000" spc="-162">
              <a:solidFill>
                <a:srgbClr val="FFFFFF"/>
              </a:solidFill>
              <a:ea typeface="윤고딕 B"/>
            </a:endParaRPr>
          </a:p>
          <a:p>
            <a:pPr>
              <a:lnSpc>
                <a:spcPts val="4200"/>
              </a:lnSpc>
            </a:pPr>
            <a:r>
              <a:rPr lang="en-US" sz="3000" spc="-162">
                <a:solidFill>
                  <a:srgbClr val="FFFFFF"/>
                </a:solidFill>
                <a:ea typeface="윤고딕 B"/>
              </a:rPr>
              <a:t>일상 속 다양한 예시가 </a:t>
            </a:r>
          </a:p>
          <a:p>
            <a:pPr>
              <a:lnSpc>
                <a:spcPts val="4200"/>
              </a:lnSpc>
            </a:pPr>
            <a:r>
              <a:rPr lang="en-US" sz="3000" spc="-162">
                <a:solidFill>
                  <a:srgbClr val="FFFFFF"/>
                </a:solidFill>
                <a:ea typeface="윤고딕 B"/>
              </a:rPr>
              <a:t>깊게 들어와 있다는 것을 느꼈다.</a:t>
            </a:r>
          </a:p>
          <a:p>
            <a:pPr>
              <a:lnSpc>
                <a:spcPts val="4200"/>
              </a:lnSpc>
            </a:pPr>
            <a:endParaRPr lang="en-US" sz="3000" spc="-162">
              <a:solidFill>
                <a:srgbClr val="FFFFFF"/>
              </a:solidFill>
              <a:ea typeface="윤고딕 B"/>
            </a:endParaRPr>
          </a:p>
          <a:p>
            <a:pPr>
              <a:lnSpc>
                <a:spcPts val="4200"/>
              </a:lnSpc>
            </a:pPr>
            <a:endParaRPr lang="en-US" sz="3000" spc="-162">
              <a:solidFill>
                <a:srgbClr val="FFFFFF"/>
              </a:solidFill>
              <a:ea typeface="윤고딕 B"/>
            </a:endParaRPr>
          </a:p>
          <a:p>
            <a:pPr>
              <a:lnSpc>
                <a:spcPts val="4200"/>
              </a:lnSpc>
            </a:pPr>
            <a:r>
              <a:rPr lang="en-US" sz="3000" spc="-162">
                <a:solidFill>
                  <a:srgbClr val="FFFFFF"/>
                </a:solidFill>
                <a:latin typeface="윤고딕 B"/>
              </a:rPr>
              <a:t>ex)  자동 조명 시스템</a:t>
            </a:r>
          </a:p>
          <a:p>
            <a:pPr>
              <a:lnSpc>
                <a:spcPts val="4200"/>
              </a:lnSpc>
            </a:pPr>
            <a:r>
              <a:rPr lang="en-US" sz="3000" spc="-162">
                <a:solidFill>
                  <a:srgbClr val="FFFFFF"/>
                </a:solidFill>
                <a:latin typeface="윤고딕 B"/>
              </a:rPr>
              <a:t>        </a:t>
            </a:r>
            <a:r>
              <a:rPr lang="en-US" sz="3000" spc="-162">
                <a:solidFill>
                  <a:srgbClr val="FFFFFF"/>
                </a:solidFill>
                <a:ea typeface="윤고딕 B"/>
              </a:rPr>
              <a:t>자동 식물 관리 시스템</a:t>
            </a:r>
          </a:p>
          <a:p>
            <a:pPr>
              <a:lnSpc>
                <a:spcPts val="4200"/>
              </a:lnSpc>
            </a:pPr>
            <a:r>
              <a:rPr lang="en-US" sz="3000" spc="-162">
                <a:solidFill>
                  <a:srgbClr val="FFFFFF"/>
                </a:solidFill>
                <a:latin typeface="윤고딕 B"/>
              </a:rPr>
              <a:t>        </a:t>
            </a:r>
            <a:r>
              <a:rPr lang="en-US" sz="3000" spc="-162">
                <a:solidFill>
                  <a:srgbClr val="FFFFFF"/>
                </a:solidFill>
                <a:ea typeface="윤고딕 B"/>
              </a:rPr>
              <a:t>스마트 홈 시스템 등</a:t>
            </a:r>
          </a:p>
          <a:p>
            <a:pPr>
              <a:lnSpc>
                <a:spcPts val="4200"/>
              </a:lnSpc>
            </a:pPr>
            <a:endParaRPr lang="en-US" sz="3000" spc="-162">
              <a:solidFill>
                <a:srgbClr val="FFFFFF"/>
              </a:solidFill>
              <a:ea typeface="윤고딕 B"/>
            </a:endParaRPr>
          </a:p>
          <a:p>
            <a:pPr marL="0" lvl="0" indent="0" algn="l">
              <a:lnSpc>
                <a:spcPts val="4199"/>
              </a:lnSpc>
              <a:spcBef>
                <a:spcPct val="0"/>
              </a:spcBef>
            </a:pPr>
            <a:endParaRPr lang="en-US" sz="3000" spc="-162">
              <a:solidFill>
                <a:srgbClr val="FFFFFF"/>
              </a:solidFill>
              <a:ea typeface="윤고딕 B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7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055658" y="3725912"/>
            <a:ext cx="8176684" cy="2539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655"/>
              </a:lnSpc>
              <a:spcBef>
                <a:spcPct val="0"/>
              </a:spcBef>
            </a:pPr>
            <a:r>
              <a:rPr lang="en-US" sz="14753" spc="-457">
                <a:solidFill>
                  <a:srgbClr val="FFFFFF"/>
                </a:solidFill>
                <a:latin typeface="Nanum Gothic ExtraBold"/>
              </a:rPr>
              <a:t>Q&amp;A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995781" y="5675263"/>
            <a:ext cx="1922236" cy="266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"/>
              </a:lnSpc>
            </a:pPr>
            <a:r>
              <a:rPr lang="en-US" sz="3000" spc="933">
                <a:solidFill>
                  <a:srgbClr val="FFFFFF"/>
                </a:solidFill>
                <a:latin typeface="윤고딕 B"/>
              </a:rPr>
              <a:t>time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7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69514" y="2884805"/>
            <a:ext cx="17748972" cy="29146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998"/>
              </a:lnSpc>
              <a:spcBef>
                <a:spcPct val="0"/>
              </a:spcBef>
            </a:pPr>
            <a:r>
              <a:rPr lang="en-US" sz="14998" spc="-464">
                <a:solidFill>
                  <a:srgbClr val="FFFFFF"/>
                </a:solidFill>
                <a:latin typeface="Gothic A1 Black"/>
              </a:rPr>
              <a:t>end of Project.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308476" y="6876393"/>
            <a:ext cx="3671047" cy="3905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50"/>
              </a:lnSpc>
            </a:pPr>
            <a:r>
              <a:rPr lang="en-US" sz="4500" spc="1399" dirty="0" err="1">
                <a:solidFill>
                  <a:srgbClr val="FFFFFF"/>
                </a:solidFill>
                <a:ea typeface="윤고딕 B"/>
              </a:rPr>
              <a:t>김동우</a:t>
            </a:r>
            <a:endParaRPr lang="en-US" sz="4500" spc="1399" dirty="0">
              <a:solidFill>
                <a:srgbClr val="FFFFFF"/>
              </a:solidFill>
              <a:ea typeface="윤고딕 B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7620626" y="8211726"/>
            <a:ext cx="3046748" cy="654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6"/>
              </a:lnSpc>
              <a:spcBef>
                <a:spcPct val="0"/>
              </a:spcBef>
            </a:pPr>
            <a:r>
              <a:rPr lang="en-US" sz="3797">
                <a:solidFill>
                  <a:srgbClr val="FFFFFF"/>
                </a:solidFill>
                <a:latin typeface="Montserrat Extra-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293</Words>
  <Application>Microsoft Office PowerPoint</Application>
  <PresentationFormat>사용자 지정</PresentationFormat>
  <Paragraphs>77</Paragraphs>
  <Slides>9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Arial</vt:lpstr>
      <vt:lpstr>Nanum Gothic ExtraBold</vt:lpstr>
      <vt:lpstr>윤고딕 B Bold</vt:lpstr>
      <vt:lpstr>Calibri</vt:lpstr>
      <vt:lpstr>Montserrat Extra-Bold</vt:lpstr>
      <vt:lpstr>Gothic A1 Black</vt:lpstr>
      <vt:lpstr>윤고딕 B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조도센서를 활용한 led 조명</dc:title>
  <cp:lastModifiedBy>김 동우</cp:lastModifiedBy>
  <cp:revision>3</cp:revision>
  <dcterms:created xsi:type="dcterms:W3CDTF">2006-08-16T00:00:00Z</dcterms:created>
  <dcterms:modified xsi:type="dcterms:W3CDTF">2023-05-04T02:58:59Z</dcterms:modified>
  <dc:identifier>DAFh2eAQSY0</dc:identifier>
</cp:coreProperties>
</file>

<file path=docProps/thumbnail.jpeg>
</file>